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4" r:id="rId6"/>
    <p:sldId id="275" r:id="rId7"/>
    <p:sldId id="261" r:id="rId8"/>
    <p:sldId id="262" r:id="rId9"/>
    <p:sldId id="264" r:id="rId10"/>
    <p:sldId id="273" r:id="rId11"/>
    <p:sldId id="268" r:id="rId12"/>
    <p:sldId id="265" r:id="rId13"/>
    <p:sldId id="272" r:id="rId14"/>
    <p:sldId id="266" r:id="rId15"/>
    <p:sldId id="269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7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43BF-D0AE-47A6-DA1E-C96C3FDC2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24245-1A22-8754-1B09-7E1ADC621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6A835-A32D-AB66-6BBD-236BA73A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B81D0-37DA-C8FE-4ACD-864D605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5281-8828-F0A3-C4F5-F38E885A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84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49C0-CCBC-12B1-FCC3-5AC4076B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F7B71-E1E1-E4D0-D379-7668F67C7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301BC-96EA-9D55-F85A-88BC2AB6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0EA42-D013-E5FB-6441-572C8562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A7EE-4443-F45D-A946-5568ABAE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BDD99-BC17-1314-2FC1-98EB0D8AE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6096A-B289-63AC-CD13-C41C2629E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0F907-8DF9-7F51-D37B-D3ADDCB15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EEFFE-689C-0CE3-F69C-041C9E9D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ADE55-2E42-A3F6-3742-D006F4F7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5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AF80-50C8-7F50-160E-526C6551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8EC9-91E3-47CD-A430-082847463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D65-25EB-9A60-5F4A-A70FBF0F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F364-B9D9-7DD2-5C52-453FAEAFC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25249-4126-26A9-5A5C-68CBC92B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5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5A12-335C-DD8A-642F-B457D9A5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7458B-3009-3C81-729B-F3F0A60D1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CD128-B8A4-38C2-32FC-2E9C514B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A48FE-9955-8E97-FFFB-6D86D30D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83954-F8C0-B477-D680-B0A63AC7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9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1B61-6C54-787C-8328-34EADE68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9152-372B-6008-7486-6A60D4CF1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1108E-8D5C-5829-AD60-66E462194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08D42-C622-D8A4-740A-63E7FD7E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AB4A-FD6A-678B-1227-3BA0CAEC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EF2F0-AEBD-813F-EA59-3A09B76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DE11-5258-17DF-8C6B-D143828A2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41FD2-1902-4DD9-B628-7DAE8BCFB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8CF80-7873-E7B6-2593-F807C181E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DD250-0FE3-C796-2091-D7DB32894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26356-17EA-B00A-5091-FA4BD7C809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0FF63-C49B-286A-D2CD-A7C8CDEB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F6D62F-7CC6-CA11-05F6-77A17E2D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A2B80-B282-8BF9-DF1E-11A72013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4F23-466A-C4D7-1FA8-F0AC7580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77695-0957-64E2-EC52-0399DCD1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0E75E-7BA1-98F2-5541-4326E25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8FDB1-D09A-0D58-6141-C54F194B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6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1AFB9-E2DB-F982-105C-DB52D449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9C902-804E-5486-3422-E06B19D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C88ED-193D-3B61-3E7E-32EDE21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1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2AD9-A803-5A77-155F-BAA1466D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FAECD-1C69-E9C7-D50F-958E680C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516510-0A58-EE65-3C4E-C257D6D77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70BE0-FB1D-2345-154D-4EF54112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4F7A5-AD8A-08F6-AE84-6E39E267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5C862-18D1-76EA-03AA-F6FBDF12C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FC1B-5CF0-0E61-6275-F6AE1C73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26201-FF3D-D745-CCE6-3B7660943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F1B4C-7337-7F90-F4A3-DD800259A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77F7B-2B08-92EF-BA46-B2CC9B28E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FEC3-17B3-AA5A-6827-A97979A7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9C48-B9E9-57AC-A4A4-65927E9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5A3ADE-BA4D-C854-3801-7BD96A72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0DA8A-4E56-B0CF-FF33-2A8EC187F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30EB-56E9-C4D4-55C3-0F6EDAD6C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CA95CF-1667-42D0-8B28-C213ADFCCCB2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A1CFA-F237-504D-2F46-6B2391894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04732-1E5E-37C4-B9D7-73060C8D3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C9AA5-E0AE-45A7-9420-2CC0E4519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1508-FC1A-7F2F-3335-F595BBF9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fire in the mountains&#10;&#10;AI-generated content may be incorrect.">
            <a:extLst>
              <a:ext uri="{FF2B5EF4-FFF2-40B4-BE49-F238E27FC236}">
                <a16:creationId xmlns:a16="http://schemas.microsoft.com/office/drawing/2014/main" id="{3DB68448-86BB-34E0-C088-527E8E2CC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2_se-1749555540732">
            <a:hlinkClick r:id="" action="ppaction://media"/>
            <a:extLst>
              <a:ext uri="{FF2B5EF4-FFF2-40B4-BE49-F238E27FC236}">
                <a16:creationId xmlns:a16="http://schemas.microsoft.com/office/drawing/2014/main" id="{0B0B6FB9-813B-E1B4-6595-1E12FA375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8052" y="645712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39FCF-D1F0-8673-B94C-901EA311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FC0A3A-A870-29B5-88A4-A5552B25B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4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F1C0-662C-5A5E-64C9-5ADC2C46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landscape with wind turbines&#10;&#10;AI-generated content may be incorrect.">
            <a:extLst>
              <a:ext uri="{FF2B5EF4-FFF2-40B4-BE49-F238E27FC236}">
                <a16:creationId xmlns:a16="http://schemas.microsoft.com/office/drawing/2014/main" id="{AC2FD0C4-5874-F6C8-62EB-E22A436FB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2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0C0B0-ADFC-BE86-8A14-E7911712F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ustralia with different colored squares&#10;&#10;AI-generated content may be incorrect.">
            <a:extLst>
              <a:ext uri="{FF2B5EF4-FFF2-40B4-BE49-F238E27FC236}">
                <a16:creationId xmlns:a16="http://schemas.microsoft.com/office/drawing/2014/main" id="{FEBEFE52-4ED9-C3F3-78FC-C5890D126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0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95743-21C6-2F7E-7E7F-9D5D7D69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ag with a red and white flag&#10;&#10;AI-generated content may be incorrect.">
            <a:extLst>
              <a:ext uri="{FF2B5EF4-FFF2-40B4-BE49-F238E27FC236}">
                <a16:creationId xmlns:a16="http://schemas.microsoft.com/office/drawing/2014/main" id="{680BA615-858C-ED30-E6A9-540F8627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C905E-60EA-F1FA-99DE-875992D60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8ED2F9AE-50EC-BF42-8229-0F06AFF491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1EAF7-4C2D-30BB-EA19-12267A5CF6AD}"/>
              </a:ext>
            </a:extLst>
          </p:cNvPr>
          <p:cNvSpPr txBox="1"/>
          <p:nvPr/>
        </p:nvSpPr>
        <p:spPr>
          <a:xfrm>
            <a:off x="691763" y="246491"/>
            <a:ext cx="11100021" cy="5885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Australia's Climate Action Tracker Ratings (2024)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Overall Rating: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 (&lt; 3°C World)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Current policies are projected to lead to more than 3°C warming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Urgent need for stronger climate action to meet Paris Agreement targets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Policies &amp; Action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Domestic Pathways: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2030 NDC Target vs Fair Share: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Insufficient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Climate Finance: </a:t>
            </a:r>
            <a:r>
              <a:rPr lang="en-US" sz="2400" b="1" i="1" dirty="0">
                <a:solidFill>
                  <a:srgbClr val="C00000"/>
                </a:solidFill>
                <a:latin typeface="Oxygen" panose="02000503000000000000" pitchFamily="2" charset="0"/>
              </a:rPr>
              <a:t>Critically Insufficient</a:t>
            </a:r>
            <a:endParaRPr lang="en-US" b="1" dirty="0">
              <a:solidFill>
                <a:srgbClr val="C00000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8D8B7-4BA5-4CAA-0BC4-FE783AE10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C5571-C196-52D4-3BF7-952FB3560A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40C0C3-E1E6-1767-9322-A97D20DF8AEA}"/>
              </a:ext>
            </a:extLst>
          </p:cNvPr>
          <p:cNvSpPr txBox="1"/>
          <p:nvPr/>
        </p:nvSpPr>
        <p:spPr>
          <a:xfrm>
            <a:off x="725556" y="296303"/>
            <a:ext cx="11225253" cy="57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Individuals Can Lead Change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In November 2024, Rooftop PV celebrated a significant milestone: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Four million plus installations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Cumulative total capacity of 25.5 GW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Leading nation in per capita solar electricity generation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In 2023 ranked first with 1,774 kWh solar power per person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Ahead of United Arab Emirates and the Netherlands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More than 1 in 3 homes in South Australia have rooftop solar</a:t>
            </a:r>
          </a:p>
        </p:txBody>
      </p:sp>
    </p:spTree>
    <p:extLst>
      <p:ext uri="{BB962C8B-B14F-4D97-AF65-F5344CB8AC3E}">
        <p14:creationId xmlns:p14="http://schemas.microsoft.com/office/powerpoint/2010/main" val="53556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CE7F4-78F2-2EAF-6915-F480E5BDE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olar panels on a roof&#10;&#10;AI-generated content may be incorrect.">
            <a:extLst>
              <a:ext uri="{FF2B5EF4-FFF2-40B4-BE49-F238E27FC236}">
                <a16:creationId xmlns:a16="http://schemas.microsoft.com/office/drawing/2014/main" id="{BFFBBCB1-4EA4-26C8-3B34-C99F8C3CD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51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2502B-4D0C-B2A0-383F-4AA318AD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A5CA2-1647-5A79-9E3A-F8901F71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4"/>
            <a:ext cx="12191999" cy="685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1L-background_music_of_-1749999314914">
            <a:hlinkClick r:id="" action="ppaction://media"/>
            <a:extLst>
              <a:ext uri="{FF2B5EF4-FFF2-40B4-BE49-F238E27FC236}">
                <a16:creationId xmlns:a16="http://schemas.microsoft.com/office/drawing/2014/main" id="{3F058971-B17E-CA88-111D-3CCB8B9F7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0008" y="6300442"/>
            <a:ext cx="304800" cy="3048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5BB922-909A-1F0D-B3D9-722B8640A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638438"/>
              </p:ext>
            </p:extLst>
          </p:nvPr>
        </p:nvGraphicFramePr>
        <p:xfrm>
          <a:off x="987287" y="673608"/>
          <a:ext cx="10685228" cy="5510784"/>
        </p:xfrm>
        <a:graphic>
          <a:graphicData uri="http://schemas.openxmlformats.org/drawingml/2006/table">
            <a:tbl>
              <a:tblPr firstRow="1" firstCol="1" bandRow="1"/>
              <a:tblGrid>
                <a:gridCol w="5079471">
                  <a:extLst>
                    <a:ext uri="{9D8B030D-6E8A-4147-A177-3AD203B41FA5}">
                      <a16:colId xmlns:a16="http://schemas.microsoft.com/office/drawing/2014/main" val="1025738141"/>
                    </a:ext>
                  </a:extLst>
                </a:gridCol>
                <a:gridCol w="5605757">
                  <a:extLst>
                    <a:ext uri="{9D8B030D-6E8A-4147-A177-3AD203B41FA5}">
                      <a16:colId xmlns:a16="http://schemas.microsoft.com/office/drawing/2014/main" val="4091115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u="sng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Reference</a:t>
                      </a:r>
                      <a:endParaRPr lang="en-US" sz="2400" u="sng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0" marR="0" lvl="1" algn="l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b="1" u="sng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Data Source/ Hyperlink</a:t>
                      </a:r>
                      <a:endParaRPr lang="en-US" sz="2400" u="sng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07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trend vs 2030/2050 targets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456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Sectoral emissions breakdown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greenhouseaccounts.climatechange.gov.au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000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State-level renewable energy share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051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Rooftop solar uptake by state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cleanenergyregulator.gov.au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4284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Emissions intensity of electricity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energy.gov.au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009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Current vs Required Emission Path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climateactiontracker.org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084853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Global per capita comparison</a:t>
                      </a:r>
                      <a:endParaRPr lang="en-US" sz="2000" b="1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Courier New" panose="02070309020205020404" pitchFamily="49" charset="0"/>
                        </a:rPr>
                        <a:t>ourworldindata.org</a:t>
                      </a:r>
                      <a:endParaRPr lang="en-US" sz="2000" b="1" u="sng" kern="100" dirty="0">
                        <a:solidFill>
                          <a:srgbClr val="0070C0"/>
                        </a:solidFill>
                        <a:effectLst/>
                        <a:latin typeface="Oxygen" panose="02000503000000000000" pitchFamily="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116424"/>
                  </a:ext>
                </a:extLst>
              </a:tr>
              <a:tr h="266573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GitHub Python Data Visualization Codes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 kern="100" dirty="0">
                          <a:solidFill>
                            <a:srgbClr val="0070C0"/>
                          </a:solidFill>
                          <a:effectLst/>
                          <a:latin typeface="Oxygen" panose="02000503000000000000" pitchFamily="2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github.com/anodiamadmin/AIML/tree/main/04DataViz/A2c</a:t>
                      </a: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416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05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1D579-3839-7F8F-B201-B12B62A0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looded house with trees and a house in the background&#10;&#10;AI-generated content may be incorrect.">
            <a:extLst>
              <a:ext uri="{FF2B5EF4-FFF2-40B4-BE49-F238E27FC236}">
                <a16:creationId xmlns:a16="http://schemas.microsoft.com/office/drawing/2014/main" id="{E4004054-675F-05A4-BF3B-BBAAF0A6BE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Foley_sound_for_1_se-1749555891099">
            <a:hlinkClick r:id="" action="ppaction://media"/>
            <a:extLst>
              <a:ext uri="{FF2B5EF4-FFF2-40B4-BE49-F238E27FC236}">
                <a16:creationId xmlns:a16="http://schemas.microsoft.com/office/drawing/2014/main" id="{ACECF83E-7D70-FD40-6CB2-9F283831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3" y="63935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D4A3-91E3-1B85-8B4A-9173E718D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ral reef near the ocean&#10;&#10;AI-generated content may be incorrect.">
            <a:extLst>
              <a:ext uri="{FF2B5EF4-FFF2-40B4-BE49-F238E27FC236}">
                <a16:creationId xmlns:a16="http://schemas.microsoft.com/office/drawing/2014/main" id="{29707023-4F05-1BD6-0E43-03BA44443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hollow_cry_something-1749556101720">
            <a:hlinkClick r:id="" action="ppaction://media"/>
            <a:extLst>
              <a:ext uri="{FF2B5EF4-FFF2-40B4-BE49-F238E27FC236}">
                <a16:creationId xmlns:a16="http://schemas.microsoft.com/office/drawing/2014/main" id="{1092430B-9EFC-8C67-2488-037023AF3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0588" y="630604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E168-4470-FA07-6B28-321711525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lver clock on the ground&#10;&#10;AI-generated content may be incorrect.">
            <a:extLst>
              <a:ext uri="{FF2B5EF4-FFF2-40B4-BE49-F238E27FC236}">
                <a16:creationId xmlns:a16="http://schemas.microsoft.com/office/drawing/2014/main" id="{5D318B24-8934-D477-39C6-6FEF48B4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4100E6D0-8A6F-2248-97F3-4B41928F01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5416" y="62583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7D439-4196-6289-A849-9FE38665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clock&#10;&#10;AI-generated content may be incorrect.">
            <a:extLst>
              <a:ext uri="{FF2B5EF4-FFF2-40B4-BE49-F238E27FC236}">
                <a16:creationId xmlns:a16="http://schemas.microsoft.com/office/drawing/2014/main" id="{B94D36E4-4985-78D2-FAB4-59D8051F6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300" cy="6858000"/>
          </a:xfrm>
          <a:prstGeom prst="rect">
            <a:avLst/>
          </a:prstGeom>
        </p:spPr>
      </p:pic>
      <p:pic>
        <p:nvPicPr>
          <p:cNvPr id="4" name="11L-scary_loud_fast_hear-1749556301220">
            <a:hlinkClick r:id="" action="ppaction://media"/>
            <a:extLst>
              <a:ext uri="{FF2B5EF4-FFF2-40B4-BE49-F238E27FC236}">
                <a16:creationId xmlns:a16="http://schemas.microsoft.com/office/drawing/2014/main" id="{3FB22B90-E832-3FD3-DEE9-B2F5D804A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2394" y="63776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1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E888-D98B-243C-D3CD-0E7E1BD78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tall tower with people walking around&#10;&#10;AI-generated content may be incorrect.">
            <a:extLst>
              <a:ext uri="{FF2B5EF4-FFF2-40B4-BE49-F238E27FC236}">
                <a16:creationId xmlns:a16="http://schemas.microsoft.com/office/drawing/2014/main" id="{14AE6344-CCAC-3666-72C8-57F5B4B3E0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D42ED1-8614-635F-AED1-B9C7D42BDDEE}"/>
              </a:ext>
            </a:extLst>
          </p:cNvPr>
          <p:cNvSpPr txBox="1"/>
          <p:nvPr/>
        </p:nvSpPr>
        <p:spPr>
          <a:xfrm>
            <a:off x="2003729" y="214236"/>
            <a:ext cx="10026594" cy="5782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Paris Agreement (2015)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Primary Goal: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Limit global temperature rise to well below 2°C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Efforts to limit it to 1.5°C above pre-industrial levels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2060"/>
                </a:solidFill>
                <a:latin typeface="Oxygen" panose="02000503000000000000" pitchFamily="2" charset="0"/>
              </a:rPr>
              <a:t>Other Key Aims: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Enhance adaptive capacity to climate impacts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Mobilize climate finance for developing countries.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  <a:latin typeface="Oxygen" panose="02000503000000000000" pitchFamily="2" charset="0"/>
              </a:rPr>
              <a:t>Promote low-carbon development and global cooperation</a:t>
            </a:r>
          </a:p>
        </p:txBody>
      </p:sp>
    </p:spTree>
    <p:extLst>
      <p:ext uri="{BB962C8B-B14F-4D97-AF65-F5344CB8AC3E}">
        <p14:creationId xmlns:p14="http://schemas.microsoft.com/office/powerpoint/2010/main" val="19507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A7A9A-193D-38B1-1440-DDF4DA35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4D174A-D06A-1B7F-7DD6-89848F811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51107-07FA-E289-DBBC-9ABF7E52DF56}"/>
              </a:ext>
            </a:extLst>
          </p:cNvPr>
          <p:cNvSpPr txBox="1"/>
          <p:nvPr/>
        </p:nvSpPr>
        <p:spPr>
          <a:xfrm>
            <a:off x="2077940" y="244367"/>
            <a:ext cx="9300377" cy="3514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Is Australia on Track with Emissions?</a:t>
            </a:r>
            <a:endParaRPr lang="en-US" sz="1800" dirty="0">
              <a:solidFill>
                <a:srgbClr val="FFFF00"/>
              </a:solidFill>
              <a:effectLst/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>
              <a:lnSpc>
                <a:spcPct val="200000"/>
              </a:lnSpc>
            </a:pPr>
            <a:r>
              <a:rPr lang="en-US" sz="2400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Small size, but large impact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T</a:t>
            </a: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hough just 0.3% of global population</a:t>
            </a:r>
            <a:endParaRPr lang="en-US" b="1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Ranks among the top per-capita carbon emitters</a:t>
            </a:r>
            <a:endParaRPr lang="en-US" b="1" dirty="0">
              <a:solidFill>
                <a:srgbClr val="FFFF00"/>
              </a:solidFill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00"/>
                </a:solidFill>
                <a:effectLst/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Global leader in many fields including econ</a:t>
            </a:r>
            <a:r>
              <a:rPr lang="en-US" b="1" dirty="0">
                <a:solidFill>
                  <a:srgbClr val="FFFF00"/>
                </a:solidFill>
                <a:latin typeface="Oxygen" panose="02000503000000000000" pitchFamily="2" charset="0"/>
                <a:ea typeface="Aptos" panose="020B0004020202020204" pitchFamily="34" charset="0"/>
                <a:cs typeface="Courier New" panose="02070309020205020404" pitchFamily="49" charset="0"/>
              </a:rPr>
              <a:t>omy</a:t>
            </a:r>
            <a:endParaRPr lang="en-US" sz="1800" dirty="0">
              <a:solidFill>
                <a:srgbClr val="FFFF00"/>
              </a:solidFill>
              <a:effectLst/>
              <a:latin typeface="Oxygen" panose="02000503000000000000" pitchFamily="2" charset="0"/>
              <a:ea typeface="Aptos" panose="020B0004020202020204" pitchFamily="34" charset="0"/>
              <a:cs typeface="Courier New" panose="02070309020205020404" pitchFamily="49" charset="0"/>
            </a:endParaRPr>
          </a:p>
        </p:txBody>
      </p:sp>
      <p:pic>
        <p:nvPicPr>
          <p:cNvPr id="11" name="Advance Australia Fair (NEW 27 01 21) (1)">
            <a:hlinkClick r:id="" action="ppaction://media"/>
            <a:extLst>
              <a:ext uri="{FF2B5EF4-FFF2-40B4-BE49-F238E27FC236}">
                <a16:creationId xmlns:a16="http://schemas.microsoft.com/office/drawing/2014/main" id="{3C8DA470-6CD3-D0BC-30D9-FE0B6E606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270" y="62106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1364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7BE64-85E4-F6E7-127F-3EA36E0DA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 turbines in front of a red mountain&#10;&#10;AI-generated content may be incorrect.">
            <a:extLst>
              <a:ext uri="{FF2B5EF4-FFF2-40B4-BE49-F238E27FC236}">
                <a16:creationId xmlns:a16="http://schemas.microsoft.com/office/drawing/2014/main" id="{22BF771E-1FB3-F064-8F89-3C7A2767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16CF2B-B4E7-8944-E7F9-2CECEB0DB971}"/>
              </a:ext>
            </a:extLst>
          </p:cNvPr>
          <p:cNvSpPr txBox="1"/>
          <p:nvPr/>
        </p:nvSpPr>
        <p:spPr>
          <a:xfrm>
            <a:off x="2003729" y="214236"/>
            <a:ext cx="10026594" cy="4252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xygen" panose="02000503000000000000" pitchFamily="2" charset="0"/>
              </a:rPr>
              <a:t>Australia’s Paris Agreement Targets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2030: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43% reduction in GHG emissions (from 2005 baseline)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82% renewable electricity generation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C00000"/>
                </a:solidFill>
                <a:latin typeface="Oxygen" panose="02000503000000000000" pitchFamily="2" charset="0"/>
              </a:rPr>
              <a:t>2050: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Oxygen" panose="02000503000000000000" pitchFamily="2" charset="0"/>
              </a:rPr>
              <a:t>Net Zero GHG Emissions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2486E-EC2E-C113-FD06-9F5AC0244C95}"/>
              </a:ext>
            </a:extLst>
          </p:cNvPr>
          <p:cNvSpPr txBox="1"/>
          <p:nvPr/>
        </p:nvSpPr>
        <p:spPr>
          <a:xfrm>
            <a:off x="284922" y="5323175"/>
            <a:ext cx="119070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Net Emission = Gross Emissions (from human activity)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 – 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Oxygen" panose="02000503000000000000" pitchFamily="2" charset="0"/>
              </a:rPr>
              <a:t>Removals (e.g., carbon offsets, afforestation, carbon capture)</a:t>
            </a:r>
          </a:p>
        </p:txBody>
      </p:sp>
    </p:spTree>
    <p:extLst>
      <p:ext uri="{BB962C8B-B14F-4D97-AF65-F5344CB8AC3E}">
        <p14:creationId xmlns:p14="http://schemas.microsoft.com/office/powerpoint/2010/main" val="36290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79029-0FF3-9049-34A5-F19991EE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city with a boat in the water&#10;&#10;AI-generated content may be incorrect.">
            <a:extLst>
              <a:ext uri="{FF2B5EF4-FFF2-40B4-BE49-F238E27FC236}">
                <a16:creationId xmlns:a16="http://schemas.microsoft.com/office/drawing/2014/main" id="{81338A56-A8A9-7167-BBB8-99217A0F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3501</TotalTime>
  <Words>364</Words>
  <Application>Microsoft Office PowerPoint</Application>
  <PresentationFormat>Widescreen</PresentationFormat>
  <Paragraphs>54</Paragraphs>
  <Slides>17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Oxygen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Anirban Chakrabarty</dc:creator>
  <cp:lastModifiedBy>Anirban Chakrabarty</cp:lastModifiedBy>
  <cp:revision>9</cp:revision>
  <dcterms:created xsi:type="dcterms:W3CDTF">2025-06-10T11:27:05Z</dcterms:created>
  <dcterms:modified xsi:type="dcterms:W3CDTF">2025-06-15T15:26:40Z</dcterms:modified>
</cp:coreProperties>
</file>